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6" r:id="rId13"/>
    <p:sldId id="274" r:id="rId14"/>
    <p:sldId id="275" r:id="rId15"/>
    <p:sldId id="267" r:id="rId16"/>
    <p:sldId id="269" r:id="rId17"/>
    <p:sldId id="266" r:id="rId18"/>
    <p:sldId id="270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6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1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4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78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80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18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5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71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3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74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83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3C0E-50F3-4CD4-B007-B5219B5FE59E}" type="datetimeFigureOut">
              <a:rPr lang="tr-TR" smtClean="0"/>
              <a:pPr/>
              <a:t>11.02.2010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C093-4E3A-4C8B-867A-5B6CFCC9BD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501008"/>
            <a:ext cx="9144000" cy="714375"/>
          </a:xfrm>
          <a:gradFill>
            <a:gsLst>
              <a:gs pos="27000">
                <a:srgbClr xmlns:mc="http://schemas.openxmlformats.org/markup-compatibility/2006" xmlns:a14="http://schemas.microsoft.com/office/drawing/2010/main" val="F91915" mc:Ignorable=""/>
              </a:gs>
              <a:gs pos="100000">
                <a:srgbClr xmlns:mc="http://schemas.openxmlformats.org/markup-compatibility/2006" xmlns:a14="http://schemas.microsoft.com/office/drawing/2010/main" val="FF0000" mc:Ignorable=""/>
              </a:gs>
              <a:gs pos="55000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</p:spPr>
        <p:txBody>
          <a:bodyPr/>
          <a:lstStyle/>
          <a:p>
            <a:pPr eaLnBrk="1" hangingPunct="1"/>
            <a:r>
              <a:rPr lang="tr-TR" sz="36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Tax Refund Calculator iPhone app</a:t>
            </a:r>
            <a:endParaRPr lang="en-IE" sz="3600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3" descr="CarlowITLOGO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4574" y="1268760"/>
            <a:ext cx="3829050" cy="2028825"/>
          </a:xfrm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1298699" y="4509120"/>
            <a:ext cx="64008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IE" sz="2400" dirty="0">
                <a:latin typeface="Constantia" pitchFamily="18" charset="0"/>
              </a:rPr>
              <a:t>By:		</a:t>
            </a:r>
            <a:r>
              <a:rPr lang="tr-TR" sz="2400" dirty="0" smtClean="0">
                <a:latin typeface="Constantia" pitchFamily="18" charset="0"/>
              </a:rPr>
              <a:t>Tuna Erdurmaz</a:t>
            </a:r>
            <a:endParaRPr lang="en-IE" sz="2400" dirty="0">
              <a:latin typeface="Constantia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IE" sz="2400" dirty="0" smtClean="0">
                <a:latin typeface="Constantia" pitchFamily="18" charset="0"/>
              </a:rPr>
              <a:t>Date</a:t>
            </a:r>
            <a:r>
              <a:rPr lang="en-IE" sz="2400" dirty="0">
                <a:latin typeface="Constantia" pitchFamily="18" charset="0"/>
              </a:rPr>
              <a:t>:		</a:t>
            </a:r>
            <a:r>
              <a:rPr lang="tr-TR" sz="2200" dirty="0" smtClean="0">
                <a:latin typeface="Verdana" pitchFamily="34" charset="0"/>
              </a:rPr>
              <a:t>12</a:t>
            </a:r>
            <a:r>
              <a:rPr lang="en-IE" sz="2400" baseline="30000" dirty="0" smtClean="0">
                <a:latin typeface="Constantia" pitchFamily="18" charset="0"/>
              </a:rPr>
              <a:t>th</a:t>
            </a:r>
            <a:r>
              <a:rPr lang="en-IE" sz="2400" dirty="0" smtClean="0">
                <a:latin typeface="Constantia" pitchFamily="18" charset="0"/>
              </a:rPr>
              <a:t> </a:t>
            </a:r>
            <a:r>
              <a:rPr lang="tr-TR" sz="2400" dirty="0" smtClean="0">
                <a:latin typeface="Constantia" pitchFamily="18" charset="0"/>
              </a:rPr>
              <a:t>of February</a:t>
            </a:r>
            <a:r>
              <a:rPr lang="en-IE" sz="2400" dirty="0" smtClean="0">
                <a:latin typeface="Constantia" pitchFamily="18" charset="0"/>
              </a:rPr>
              <a:t> </a:t>
            </a:r>
            <a:r>
              <a:rPr lang="en-IE" sz="2200" dirty="0" smtClean="0">
                <a:latin typeface="Verdana" pitchFamily="34" charset="0"/>
              </a:rPr>
              <a:t>20</a:t>
            </a:r>
            <a:r>
              <a:rPr lang="tr-TR" sz="2200" dirty="0" smtClean="0">
                <a:latin typeface="Verdana" pitchFamily="34" charset="0"/>
              </a:rPr>
              <a:t>10</a:t>
            </a:r>
            <a:endParaRPr lang="en-IE" sz="2200" dirty="0">
              <a:latin typeface="Verdana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tr-TR" sz="2400" dirty="0" smtClean="0">
                <a:latin typeface="Constantia" pitchFamily="18" charset="0"/>
              </a:rPr>
              <a:t>Supervisor: 	Paul Barry</a:t>
            </a:r>
            <a:endParaRPr lang="en-IE" sz="2400" dirty="0">
              <a:latin typeface="Constantia" pitchFamily="18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en-IE" sz="32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1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484784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How this is different from a regular application?</a:t>
            </a:r>
            <a:endParaRPr lang="tr-TR" sz="400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5536" y="2924944"/>
            <a:ext cx="842493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Mobile applications are not just ported small desktop applications.</a:t>
            </a:r>
            <a:endParaRPr lang="en-IE" sz="2600" dirty="0" smtClean="0"/>
          </a:p>
          <a:p>
            <a:pPr marL="857250" lvl="1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200" dirty="0" smtClean="0"/>
              <a:t>Mobile phones have a small screen and are task-focused.</a:t>
            </a:r>
          </a:p>
          <a:p>
            <a:pPr marL="857250" lvl="1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200" dirty="0" smtClean="0"/>
              <a:t>Mobile phones have limited CPU and Memory.</a:t>
            </a:r>
          </a:p>
          <a:p>
            <a:pPr marL="857250" lvl="1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200" dirty="0" smtClean="0"/>
              <a:t>Only one application can run at a time.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97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268760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Objective-C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57158" y="2357430"/>
            <a:ext cx="8424936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 smtClean="0"/>
              <a:t>Object-oriented language.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 smtClean="0"/>
              <a:t>Extension of the standard ANSI C language.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 smtClean="0"/>
              <a:t>There is no garbage collection mechanism.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 smtClean="0"/>
              <a:t>The programmer has to keep track of when to free allocated memory to not cause memory leaks.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5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28860" y="0"/>
            <a:ext cx="3267020" cy="87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Objective-C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84201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55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71472" y="1142984"/>
            <a:ext cx="77724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Xcode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28596" y="5429264"/>
            <a:ext cx="842493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400" dirty="0" smtClean="0"/>
              <a:t>These are the tools that I’m using for </a:t>
            </a:r>
            <a:r>
              <a:rPr lang="en-IE" sz="2400" dirty="0" err="1" smtClean="0"/>
              <a:t>iPhone</a:t>
            </a:r>
            <a:r>
              <a:rPr lang="en-IE" sz="2400" dirty="0" smtClean="0"/>
              <a:t> app development. 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400" dirty="0" smtClean="0"/>
              <a:t>From left to right; Library, </a:t>
            </a:r>
            <a:r>
              <a:rPr lang="en-IE" sz="2400" dirty="0" err="1" smtClean="0"/>
              <a:t>xib</a:t>
            </a:r>
            <a:r>
              <a:rPr lang="en-IE" sz="2400" dirty="0" smtClean="0"/>
              <a:t> View, </a:t>
            </a:r>
            <a:r>
              <a:rPr lang="en-IE" sz="2400" dirty="0" err="1" smtClean="0"/>
              <a:t>Xcode</a:t>
            </a:r>
            <a:r>
              <a:rPr lang="en-IE" sz="2400" dirty="0" smtClean="0"/>
              <a:t> IDE and Inspector.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2555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1984" y="1340768"/>
            <a:ext cx="5132016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55376" y="1431000"/>
            <a:ext cx="4643470" cy="62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iPhone</a:t>
            </a:r>
            <a:r>
              <a:rPr lang="en-IE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Simulator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0986" y="2060848"/>
            <a:ext cx="3834949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400" dirty="0" smtClean="0"/>
              <a:t>The simulator which let me test most of the functionality locally on the iMac.</a:t>
            </a:r>
          </a:p>
        </p:txBody>
      </p:sp>
    </p:spTree>
    <p:extLst>
      <p:ext uri="{BB962C8B-B14F-4D97-AF65-F5344CB8AC3E}">
        <p14:creationId xmlns:p14="http://schemas.microsoft.com/office/powerpoint/2010/main" val="12555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71472" y="121442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Technology</a:t>
            </a:r>
            <a:r>
              <a:rPr lang="en-IE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Option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28596" y="2428868"/>
            <a:ext cx="8424936" cy="343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/>
              <a:t>The environment </a:t>
            </a:r>
            <a:r>
              <a:rPr lang="tr-TR" sz="2600" dirty="0" smtClean="0"/>
              <a:t>my </a:t>
            </a:r>
            <a:r>
              <a:rPr lang="en-IE" sz="2600" dirty="0" smtClean="0"/>
              <a:t>iPhone </a:t>
            </a:r>
            <a:r>
              <a:rPr lang="en-IE" sz="2600" dirty="0"/>
              <a:t>app is written in </a:t>
            </a:r>
            <a:r>
              <a:rPr lang="en-IE" sz="2600" dirty="0" smtClean="0"/>
              <a:t>is </a:t>
            </a:r>
            <a:r>
              <a:rPr lang="en-IE" sz="2600" dirty="0" err="1" smtClean="0"/>
              <a:t>Xcode</a:t>
            </a:r>
            <a:r>
              <a:rPr lang="en-IE" sz="2600" dirty="0" smtClean="0"/>
              <a:t>.</a:t>
            </a: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 smtClean="0"/>
              <a:t>Objective-C</a:t>
            </a:r>
            <a:r>
              <a:rPr lang="tr-TR" sz="2600" dirty="0" smtClean="0"/>
              <a:t> </a:t>
            </a:r>
            <a:r>
              <a:rPr lang="en-IE" sz="2600" dirty="0" smtClean="0"/>
              <a:t>and </a:t>
            </a:r>
            <a:r>
              <a:rPr lang="en-IE" sz="2600" dirty="0" err="1" smtClean="0"/>
              <a:t>Xcode</a:t>
            </a:r>
            <a:r>
              <a:rPr lang="en-IE" sz="2600" dirty="0"/>
              <a:t> </a:t>
            </a:r>
            <a:r>
              <a:rPr lang="en-IE" sz="2600" dirty="0" smtClean="0"/>
              <a:t>are </a:t>
            </a:r>
            <a:r>
              <a:rPr lang="en-IE" sz="2600" dirty="0"/>
              <a:t>the only </a:t>
            </a:r>
            <a:r>
              <a:rPr lang="en-IE" sz="2600" dirty="0" smtClean="0"/>
              <a:t>ways to </a:t>
            </a:r>
            <a:r>
              <a:rPr lang="en-IE" sz="2600" dirty="0"/>
              <a:t>develop an iPhone </a:t>
            </a:r>
            <a:r>
              <a:rPr lang="en-IE" sz="2600" dirty="0" smtClean="0"/>
              <a:t>app. </a:t>
            </a: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800" dirty="0"/>
              <a:t>Intel-based Mac is another compulsory </a:t>
            </a:r>
            <a:r>
              <a:rPr lang="en-IE" sz="2800" dirty="0" smtClean="0"/>
              <a:t>technology.</a:t>
            </a:r>
            <a:r>
              <a:rPr lang="tr-TR" sz="2800" dirty="0" smtClean="0"/>
              <a:t> </a:t>
            </a:r>
            <a:endParaRPr lang="tr-TR" sz="26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5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268760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Potential Issues &amp; Challenges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5536" y="2348880"/>
            <a:ext cx="8424936" cy="3937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Memory management is one of the challenges since iPhone has limited resources</a:t>
            </a:r>
            <a:r>
              <a:rPr lang="en-IE" sz="2600" dirty="0" smtClean="0"/>
              <a:t>.</a:t>
            </a: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Currently testing relies on iPhone Simulator, however, iMac has lots of resources.</a:t>
            </a:r>
            <a:endParaRPr lang="en-IE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Testing on the actual device (iPhone or i</a:t>
            </a:r>
            <a:r>
              <a:rPr lang="en-IE" sz="2600" dirty="0" smtClean="0"/>
              <a:t>Pod </a:t>
            </a:r>
            <a:r>
              <a:rPr lang="tr-TR" sz="2600" dirty="0" smtClean="0"/>
              <a:t>Touch) will be more important due to reliability issue.</a:t>
            </a:r>
            <a:endParaRPr lang="en-IE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 smtClean="0"/>
              <a:t>You have to </a:t>
            </a:r>
            <a:r>
              <a:rPr lang="en-IE" sz="2600" dirty="0" err="1" smtClean="0"/>
              <a:t>enroll</a:t>
            </a:r>
            <a:r>
              <a:rPr lang="en-IE" sz="2600" dirty="0" smtClean="0"/>
              <a:t> in the </a:t>
            </a:r>
            <a:r>
              <a:rPr lang="en-IE" sz="2600" dirty="0" err="1" smtClean="0"/>
              <a:t>iPhone</a:t>
            </a:r>
            <a:r>
              <a:rPr lang="en-IE" sz="2600" dirty="0" smtClean="0"/>
              <a:t> Developer Program and pay $99 to test in a real device and release onto the App Store.</a:t>
            </a: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Getting updates and </a:t>
            </a:r>
            <a:r>
              <a:rPr lang="en-IE" sz="2600" dirty="0" smtClean="0"/>
              <a:t>the </a:t>
            </a:r>
            <a:r>
              <a:rPr lang="tr-TR" sz="2600" dirty="0" smtClean="0"/>
              <a:t>contact f</a:t>
            </a:r>
            <a:r>
              <a:rPr lang="en-IE" sz="2600" dirty="0" smtClean="0"/>
              <a:t>o</a:t>
            </a:r>
            <a:r>
              <a:rPr lang="tr-TR" sz="2600" dirty="0" smtClean="0"/>
              <a:t>rm</a:t>
            </a:r>
            <a:r>
              <a:rPr lang="en-IE" sz="2600" dirty="0" smtClean="0"/>
              <a:t> functionalities working.</a:t>
            </a:r>
            <a:endParaRPr lang="tr-TR" sz="2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57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268760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Remaining Works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5536" y="2348880"/>
            <a:ext cx="8424936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I am working on connections between the tab bar items and the views. The rest of the connections were made.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I will start coding calculations soon.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I have to establish communication channel between the customer and the company via</a:t>
            </a:r>
            <a:r>
              <a:rPr lang="en-IE" sz="2600" dirty="0" smtClean="0"/>
              <a:t> the</a:t>
            </a:r>
            <a:r>
              <a:rPr lang="tr-TR" sz="2600" dirty="0" smtClean="0"/>
              <a:t> contact form.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 smtClean="0"/>
              <a:t>Update d</a:t>
            </a:r>
            <a:r>
              <a:rPr lang="tr-TR" sz="2600" dirty="0" smtClean="0"/>
              <a:t>ownload</a:t>
            </a:r>
            <a:r>
              <a:rPr lang="en-IE" sz="2600" dirty="0" smtClean="0"/>
              <a:t> </a:t>
            </a:r>
            <a:r>
              <a:rPr lang="tr-TR" sz="2600" dirty="0" smtClean="0"/>
              <a:t>functionality for the calculator has to be done.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1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268760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Any Questions?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ERDURMAZ\Desktop\iphone-to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68" y="2636912"/>
            <a:ext cx="5976664" cy="3816424"/>
          </a:xfrm>
          <a:prstGeom prst="rect">
            <a:avLst/>
          </a:prstGeom>
          <a:ln w="190500" cap="sq">
            <a:solidFill>
              <a:srgbClr xmlns:mc="http://schemas.openxmlformats.org/markup-compatibility/2006" xmlns:a14="http://schemas.microsoft.com/office/drawing/2010/main" val="C8C6BD" mc:Ignorable=""/>
            </a:solidFill>
            <a:prstDash val="solid"/>
            <a:miter lim="800000"/>
          </a:ln>
          <a:effectLst>
            <a:outerShdw blurRad="254000" algn="b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xmlns:mc="http://schemas.openxmlformats.org/markup-compatibility/2006" xmlns:a14="http://schemas.microsoft.com/office/drawing/2010/main" val="000000" mc:Ignorable="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8740"/>
            <a:ext cx="1008112" cy="13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8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196752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Red Oak Tax Refund Calculator iPhone app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5536" y="2708920"/>
            <a:ext cx="8424936" cy="272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The aim of my project is to develop a prototype </a:t>
            </a:r>
            <a:r>
              <a:rPr lang="en-IE" sz="2600" dirty="0" smtClean="0"/>
              <a:t>for a</a:t>
            </a:r>
            <a:r>
              <a:rPr lang="tr-TR" sz="2600" dirty="0" smtClean="0"/>
              <a:t> comercial iPhone app for the Red Oak Tax Refunds Company </a:t>
            </a:r>
            <a:r>
              <a:rPr lang="en-IE" sz="2600" dirty="0" smtClean="0"/>
              <a:t>of</a:t>
            </a:r>
            <a:r>
              <a:rPr lang="tr-TR" sz="2600" dirty="0" smtClean="0"/>
              <a:t> their Tax Refund Calculator.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The calculator will be formed to give the estimated tax refund of an user.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2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395536" y="1988840"/>
            <a:ext cx="842493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This calculator is aimed at PAYE income tax payers and cover</a:t>
            </a:r>
            <a:r>
              <a:rPr lang="en-IE" sz="2600" dirty="0" smtClean="0"/>
              <a:t>s</a:t>
            </a:r>
            <a:r>
              <a:rPr lang="tr-TR" sz="2600" dirty="0" smtClean="0"/>
              <a:t> most scenarios.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 Tax Refund Calculator as an iPhone app will play</a:t>
            </a:r>
            <a:r>
              <a:rPr lang="en-IE" sz="2600" dirty="0" smtClean="0"/>
              <a:t> a</a:t>
            </a:r>
            <a:r>
              <a:rPr lang="tr-TR" sz="2600" dirty="0" smtClean="0"/>
              <a:t> significant role to </a:t>
            </a:r>
            <a:r>
              <a:rPr lang="en-IE" sz="2600" dirty="0" smtClean="0"/>
              <a:t>encourage</a:t>
            </a:r>
            <a:r>
              <a:rPr lang="tr-TR" sz="2600" dirty="0" smtClean="0"/>
              <a:t> the customers to Red Oak to get a full Tax Refund Assessment.</a:t>
            </a:r>
            <a:endParaRPr lang="tr-TR" sz="2400" dirty="0" smtClean="0"/>
          </a:p>
          <a:p>
            <a:pPr marL="0" indent="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  <a:buNone/>
            </a:pPr>
            <a:endParaRPr lang="tr-TR" sz="2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69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44" y="1124744"/>
            <a:ext cx="31425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Overview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Screen shot 2010-02-06 at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328862" cy="4319587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285860"/>
            <a:ext cx="2632384" cy="48960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129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19675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Step by step Calculator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9512" y="2060848"/>
            <a:ext cx="568863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/>
              <a:t>This screen shot </a:t>
            </a:r>
            <a:r>
              <a:rPr lang="en-IE" sz="2600" dirty="0" smtClean="0"/>
              <a:t>is</a:t>
            </a:r>
            <a:r>
              <a:rPr lang="tr-TR" sz="2600" dirty="0" smtClean="0"/>
              <a:t> </a:t>
            </a:r>
            <a:r>
              <a:rPr lang="en-IE" sz="2600" dirty="0" smtClean="0"/>
              <a:t>the </a:t>
            </a:r>
            <a:r>
              <a:rPr lang="en-IE" sz="2600" dirty="0"/>
              <a:t>first step of </a:t>
            </a:r>
            <a:r>
              <a:rPr lang="tr-TR" sz="2600" dirty="0" smtClean="0"/>
              <a:t>the c</a:t>
            </a:r>
            <a:r>
              <a:rPr lang="en-IE" sz="2600" dirty="0" smtClean="0"/>
              <a:t>alculator</a:t>
            </a:r>
            <a:r>
              <a:rPr lang="tr-TR" sz="2600" dirty="0" smtClean="0"/>
              <a:t> </a:t>
            </a:r>
            <a:r>
              <a:rPr lang="en-IE" sz="2600" dirty="0" smtClean="0"/>
              <a:t>called </a:t>
            </a:r>
            <a:r>
              <a:rPr lang="tr-TR" sz="2600" dirty="0" smtClean="0"/>
              <a:t>"</a:t>
            </a:r>
            <a:r>
              <a:rPr lang="en-IE" sz="2600" dirty="0" smtClean="0"/>
              <a:t>Details</a:t>
            </a:r>
            <a:r>
              <a:rPr lang="tr-TR" sz="2600" dirty="0" smtClean="0"/>
              <a:t>"</a:t>
            </a:r>
            <a:r>
              <a:rPr lang="en-IE" sz="2600" dirty="0" smtClean="0"/>
              <a:t> </a:t>
            </a:r>
            <a:r>
              <a:rPr lang="en-IE" sz="2600" dirty="0"/>
              <a:t>that </a:t>
            </a:r>
            <a:r>
              <a:rPr lang="en-IE" sz="2600" dirty="0" smtClean="0"/>
              <a:t>allow</a:t>
            </a:r>
            <a:r>
              <a:rPr lang="tr-TR" sz="2600" dirty="0" smtClean="0"/>
              <a:t>s</a:t>
            </a:r>
            <a:r>
              <a:rPr lang="en-IE" sz="2600" dirty="0" smtClean="0"/>
              <a:t> </a:t>
            </a:r>
            <a:r>
              <a:rPr lang="en-IE" sz="2600" dirty="0"/>
              <a:t>the user </a:t>
            </a:r>
            <a:r>
              <a:rPr lang="en-IE" sz="2600" dirty="0" smtClean="0"/>
              <a:t>to enter</a:t>
            </a:r>
            <a:r>
              <a:rPr lang="tr-TR" sz="2600" dirty="0" smtClean="0"/>
              <a:t> </a:t>
            </a:r>
            <a:r>
              <a:rPr lang="en-IE" sz="2600" dirty="0" smtClean="0"/>
              <a:t>personal </a:t>
            </a:r>
            <a:r>
              <a:rPr lang="en-IE" sz="2600" dirty="0"/>
              <a:t>income tax information</a:t>
            </a:r>
            <a:r>
              <a:rPr lang="en-IE" sz="2600" dirty="0" smtClean="0"/>
              <a:t>.</a:t>
            </a:r>
            <a:endParaRPr lang="tr-TR" sz="2600" dirty="0"/>
          </a:p>
          <a:p>
            <a:pPr marL="0" indent="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  <a:buNone/>
            </a:pP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/>
              <a:t>The user can </a:t>
            </a:r>
            <a:r>
              <a:rPr lang="en-IE" sz="2600" dirty="0" smtClean="0"/>
              <a:t>either proceed to next step by touching the </a:t>
            </a:r>
            <a:r>
              <a:rPr lang="tr-TR" sz="2600" dirty="0" smtClean="0"/>
              <a:t>"</a:t>
            </a:r>
            <a:r>
              <a:rPr lang="en-IE" sz="2600" dirty="0" smtClean="0"/>
              <a:t>Next Step</a:t>
            </a:r>
            <a:r>
              <a:rPr lang="tr-TR" sz="2600" dirty="0" smtClean="0"/>
              <a:t>"</a:t>
            </a:r>
            <a:r>
              <a:rPr lang="en-IE" sz="2600" dirty="0" smtClean="0"/>
              <a:t> button</a:t>
            </a:r>
            <a:r>
              <a:rPr lang="tr-TR" sz="2600" dirty="0" smtClean="0"/>
              <a:t> </a:t>
            </a:r>
            <a:r>
              <a:rPr lang="en-IE" sz="2600" dirty="0" smtClean="0"/>
              <a:t>or</a:t>
            </a:r>
            <a:r>
              <a:rPr lang="tr-TR" sz="2600" dirty="0" smtClean="0"/>
              <a:t> </a:t>
            </a:r>
            <a:r>
              <a:rPr lang="en-IE" sz="2600" dirty="0" smtClean="0"/>
              <a:t>by using </a:t>
            </a:r>
            <a:r>
              <a:rPr lang="en-IE" sz="2600" dirty="0"/>
              <a:t>the segmented control</a:t>
            </a:r>
            <a:r>
              <a:rPr lang="en-IE" sz="2600" dirty="0" smtClean="0"/>
              <a:t>.</a:t>
            </a:r>
            <a:endParaRPr lang="tr-TR" sz="2600" dirty="0" smtClean="0"/>
          </a:p>
          <a:p>
            <a:pPr marL="0" indent="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  <a:buNone/>
            </a:pPr>
            <a:endParaRPr lang="tr-TR" sz="2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2628000" cy="4887846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255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19675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Step by step Calculator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9512" y="2060848"/>
            <a:ext cx="568863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/>
              <a:t>This screen shot </a:t>
            </a:r>
            <a:r>
              <a:rPr lang="en-IE" sz="2600" dirty="0" smtClean="0"/>
              <a:t>is</a:t>
            </a:r>
            <a:r>
              <a:rPr lang="tr-TR" sz="2600" dirty="0" smtClean="0"/>
              <a:t> </a:t>
            </a:r>
            <a:r>
              <a:rPr lang="en-IE" sz="2600" dirty="0" smtClean="0"/>
              <a:t>the </a:t>
            </a:r>
            <a:r>
              <a:rPr lang="tr-TR" sz="2600" dirty="0" smtClean="0"/>
              <a:t>second</a:t>
            </a:r>
            <a:r>
              <a:rPr lang="en-IE" sz="2600" dirty="0" smtClean="0"/>
              <a:t> </a:t>
            </a:r>
            <a:r>
              <a:rPr lang="en-IE" sz="2600" dirty="0"/>
              <a:t>step of </a:t>
            </a:r>
            <a:r>
              <a:rPr lang="tr-TR" sz="2600" dirty="0" smtClean="0"/>
              <a:t>the c</a:t>
            </a:r>
            <a:r>
              <a:rPr lang="en-IE" sz="2600" dirty="0" smtClean="0"/>
              <a:t>alculator</a:t>
            </a:r>
            <a:r>
              <a:rPr lang="tr-TR" sz="2600" dirty="0" smtClean="0"/>
              <a:t> </a:t>
            </a:r>
            <a:r>
              <a:rPr lang="en-IE" sz="2600" dirty="0" smtClean="0"/>
              <a:t>called </a:t>
            </a:r>
            <a:r>
              <a:rPr lang="tr-TR" sz="2600" dirty="0" smtClean="0"/>
              <a:t>"Home"</a:t>
            </a:r>
            <a:r>
              <a:rPr lang="en-IE" sz="2600" dirty="0" smtClean="0"/>
              <a:t> </a:t>
            </a:r>
            <a:r>
              <a:rPr lang="en-IE" sz="2600" dirty="0"/>
              <a:t>that </a:t>
            </a:r>
            <a:r>
              <a:rPr lang="en-IE" sz="2600" dirty="0" smtClean="0"/>
              <a:t>allow</a:t>
            </a:r>
            <a:r>
              <a:rPr lang="tr-TR" sz="2600" dirty="0" smtClean="0"/>
              <a:t>s</a:t>
            </a:r>
            <a:r>
              <a:rPr lang="en-IE" sz="2600" dirty="0" smtClean="0"/>
              <a:t> </a:t>
            </a:r>
            <a:r>
              <a:rPr lang="en-IE" sz="2600" dirty="0"/>
              <a:t>the </a:t>
            </a:r>
            <a:r>
              <a:rPr lang="en-IE" sz="2600" dirty="0" smtClean="0"/>
              <a:t>user to enter</a:t>
            </a:r>
            <a:r>
              <a:rPr lang="tr-TR" sz="2600" dirty="0"/>
              <a:t> </a:t>
            </a:r>
            <a:r>
              <a:rPr lang="en-IE" sz="2600" dirty="0" smtClean="0"/>
              <a:t>information</a:t>
            </a:r>
            <a:r>
              <a:rPr lang="tr-TR" sz="2600" dirty="0" smtClean="0"/>
              <a:t> about principle residence</a:t>
            </a:r>
            <a:r>
              <a:rPr lang="en-IE" sz="2600" dirty="0" smtClean="0"/>
              <a:t>.</a:t>
            </a:r>
            <a:endParaRPr lang="tr-TR" sz="2600" dirty="0"/>
          </a:p>
          <a:p>
            <a:pPr marL="0" indent="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  <a:buNone/>
            </a:pP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"Reset" button is also provided, if the user wishes to reload the calculator.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7" descr="Screen shot 2010-02-06 at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632403" cy="48924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18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19675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Step by step Calculator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9512" y="2060848"/>
            <a:ext cx="568863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en-IE" sz="2600" dirty="0"/>
              <a:t>This screen shot </a:t>
            </a:r>
            <a:r>
              <a:rPr lang="en-IE" sz="2600" dirty="0" smtClean="0"/>
              <a:t>is</a:t>
            </a:r>
            <a:r>
              <a:rPr lang="tr-TR" sz="2600" dirty="0" smtClean="0"/>
              <a:t> </a:t>
            </a:r>
            <a:r>
              <a:rPr lang="en-IE" sz="2600" dirty="0" smtClean="0"/>
              <a:t>the </a:t>
            </a:r>
            <a:r>
              <a:rPr lang="tr-TR" sz="2600" dirty="0" smtClean="0"/>
              <a:t>last</a:t>
            </a:r>
            <a:r>
              <a:rPr lang="en-IE" sz="2600" dirty="0" smtClean="0"/>
              <a:t> </a:t>
            </a:r>
            <a:r>
              <a:rPr lang="en-IE" sz="2600" dirty="0"/>
              <a:t>step of </a:t>
            </a:r>
            <a:r>
              <a:rPr lang="tr-TR" sz="2600" dirty="0" smtClean="0"/>
              <a:t>the c</a:t>
            </a:r>
            <a:r>
              <a:rPr lang="en-IE" sz="2600" dirty="0" smtClean="0"/>
              <a:t>alculator</a:t>
            </a:r>
            <a:r>
              <a:rPr lang="tr-TR" sz="2600" dirty="0"/>
              <a:t> </a:t>
            </a:r>
            <a:r>
              <a:rPr lang="en-IE" sz="2600" dirty="0" smtClean="0"/>
              <a:t>called </a:t>
            </a:r>
            <a:r>
              <a:rPr lang="tr-TR" sz="2600" dirty="0" smtClean="0"/>
              <a:t>"Expenses"</a:t>
            </a:r>
            <a:r>
              <a:rPr lang="en-IE" sz="2600" dirty="0" smtClean="0"/>
              <a:t> </a:t>
            </a:r>
            <a:r>
              <a:rPr lang="en-IE" sz="2600" dirty="0"/>
              <a:t>that </a:t>
            </a:r>
            <a:r>
              <a:rPr lang="en-IE" sz="2600" dirty="0" smtClean="0"/>
              <a:t>allow</a:t>
            </a:r>
            <a:r>
              <a:rPr lang="tr-TR" sz="2600" dirty="0" smtClean="0"/>
              <a:t>s</a:t>
            </a:r>
            <a:r>
              <a:rPr lang="en-IE" sz="2600" dirty="0" smtClean="0"/>
              <a:t> </a:t>
            </a:r>
            <a:r>
              <a:rPr lang="en-IE" sz="2600" dirty="0"/>
              <a:t>the </a:t>
            </a:r>
            <a:r>
              <a:rPr lang="en-IE" sz="2600" dirty="0" smtClean="0"/>
              <a:t>user to enter</a:t>
            </a:r>
            <a:r>
              <a:rPr lang="tr-TR" sz="2600" dirty="0" smtClean="0"/>
              <a:t> </a:t>
            </a:r>
            <a:r>
              <a:rPr lang="en-IE" sz="2600" dirty="0" smtClean="0"/>
              <a:t>information</a:t>
            </a:r>
            <a:r>
              <a:rPr lang="tr-TR" sz="2600" dirty="0" smtClean="0"/>
              <a:t> about allowable expenses</a:t>
            </a:r>
            <a:r>
              <a:rPr lang="en-IE" sz="2600" dirty="0" smtClean="0"/>
              <a:t>.</a:t>
            </a:r>
            <a:endParaRPr lang="tr-TR" sz="2600" dirty="0" smtClean="0"/>
          </a:p>
          <a:p>
            <a:pPr marL="0" indent="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  <a:buNone/>
            </a:pPr>
            <a:endParaRPr lang="tr-TR" sz="2600" dirty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This is the last step since whenever the user touches</a:t>
            </a:r>
            <a:r>
              <a:rPr lang="en-IE" sz="2600" dirty="0" smtClean="0"/>
              <a:t> </a:t>
            </a:r>
            <a:r>
              <a:rPr lang="tr-TR" sz="2600" dirty="0" smtClean="0"/>
              <a:t>the "Next Step", the calculator presents the estimated tax refund of a user.</a:t>
            </a:r>
            <a:endParaRPr lang="tr-TR" sz="2600" dirty="0"/>
          </a:p>
          <a:p>
            <a:pPr marL="0" indent="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  <a:buNone/>
            </a:pP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8" descr="Screen shot 2010-02-06 at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628407" cy="48924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8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19675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Step by step Calculator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9512" y="2060848"/>
            <a:ext cx="5688632" cy="4176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Presents the estimated tax refund.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The user is allowed to come back to the calculator, when he/she wishes to make changes or start</a:t>
            </a:r>
            <a:r>
              <a:rPr lang="en-IE" sz="2600" dirty="0" smtClean="0"/>
              <a:t>s</a:t>
            </a:r>
            <a:r>
              <a:rPr lang="tr-TR" sz="2600" dirty="0" smtClean="0"/>
              <a:t> a new calculation. 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The user touches</a:t>
            </a:r>
            <a:r>
              <a:rPr lang="en-IE" sz="2600" dirty="0" smtClean="0"/>
              <a:t> </a:t>
            </a:r>
            <a:r>
              <a:rPr lang="tr-TR" sz="2600" dirty="0" smtClean="0"/>
              <a:t>the "Apply Today" button  in order to contact with the Red Oak Company.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9" descr="Screen shot 2010-02-06 at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36812"/>
            <a:ext cx="2627312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2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0600" y="119675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Step by step Calculator</a:t>
            </a:r>
            <a:endParaRPr lang="tr-TR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9512" y="2060848"/>
            <a:ext cx="568863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Presents the contact form.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The user enters the information and touches</a:t>
            </a:r>
            <a:r>
              <a:rPr lang="en-IE" sz="2600" dirty="0" smtClean="0"/>
              <a:t> </a:t>
            </a:r>
            <a:r>
              <a:rPr lang="tr-TR" sz="2600" dirty="0" smtClean="0"/>
              <a:t>the "Submit" button.</a:t>
            </a:r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r>
              <a:rPr lang="tr-TR" sz="2600" dirty="0" smtClean="0"/>
              <a:t>The user is allowed to cancel the transaction via switching the another tab bar item. ("Calculator" or "Update")</a:t>
            </a:r>
            <a:endParaRPr lang="tr-TR" sz="2600" dirty="0"/>
          </a:p>
          <a:p>
            <a:pPr marL="0" indent="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  <a:buNone/>
            </a:pPr>
            <a:endParaRPr lang="tr-TR" sz="2600" dirty="0" smtClean="0"/>
          </a:p>
          <a:p>
            <a:pPr marL="457200" indent="-457200" algn="just">
              <a:buClr>
                <a:srgbClr xmlns:mc="http://schemas.openxmlformats.org/markup-compatibility/2006" xmlns:a14="http://schemas.microsoft.com/office/drawing/2010/main" val="FF0000" mc:Ignorable=""/>
              </a:buClr>
              <a:buSzPct val="130000"/>
            </a:pPr>
            <a:endParaRPr lang="tr-TR" sz="2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"/>
            <a:ext cx="9144000" cy="11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10" descr="Screen shot 2010-02-06 at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1858764"/>
            <a:ext cx="2592290" cy="49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2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673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Tax Refund Calculator iPhone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ERDURMAZ</dc:creator>
  <cp:lastModifiedBy>ERDURMAZ</cp:lastModifiedBy>
  <cp:revision>173</cp:revision>
  <dcterms:created xsi:type="dcterms:W3CDTF">2010-02-08T18:11:55Z</dcterms:created>
  <dcterms:modified xsi:type="dcterms:W3CDTF">2010-02-12T00:14:22Z</dcterms:modified>
</cp:coreProperties>
</file>